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73" r:id="rId5"/>
    <p:sldId id="258" r:id="rId6"/>
    <p:sldId id="259" r:id="rId7"/>
    <p:sldId id="260" r:id="rId8"/>
    <p:sldId id="261" r:id="rId9"/>
    <p:sldId id="262" r:id="rId10"/>
    <p:sldId id="263" r:id="rId11"/>
    <p:sldId id="264" r:id="rId12"/>
    <p:sldId id="274" r:id="rId13"/>
    <p:sldId id="271" r:id="rId14"/>
    <p:sldId id="265" r:id="rId15"/>
    <p:sldId id="266" r:id="rId16"/>
    <p:sldId id="267" r:id="rId17"/>
    <p:sldId id="268" r:id="rId18"/>
    <p:sldId id="269" r:id="rId19"/>
    <p:sldId id="270" r:id="rId20"/>
    <p:sldId id="272" r:id="rId21"/>
    <p:sldId id="275"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4F7BD-CF13-47FA-ACE3-2199530290D9}" v="1" dt="2025-10-31T13:36:43.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44" d="100"/>
          <a:sy n="44" d="100"/>
        </p:scale>
        <p:origin x="10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meralpathway.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depressed-woman-having-headache-and-stress-569986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354A6-E191-C55D-C4FA-A03636AAEF77}"/>
              </a:ext>
            </a:extLst>
          </p:cNvPr>
          <p:cNvSpPr>
            <a:spLocks noGrp="1"/>
          </p:cNvSpPr>
          <p:nvPr>
            <p:ph idx="1"/>
          </p:nvPr>
        </p:nvSpPr>
        <p:spPr/>
        <p:txBody>
          <a:bodyPr>
            <a:normAutofit/>
          </a:bodyPr>
          <a:lstStyle/>
          <a:p>
            <a:r>
              <a:rPr lang="en-US" sz="5400" dirty="0"/>
              <a:t>This </a:t>
            </a:r>
            <a:r>
              <a:rPr lang="en-US" sz="5400" dirty="0" err="1"/>
              <a:t>powerpoint</a:t>
            </a:r>
            <a:r>
              <a:rPr lang="en-US" sz="5400"/>
              <a:t> presentation contains quotes covered by copyright laws and is for personal use only and not to be copied or distributed.</a:t>
            </a:r>
            <a:endParaRPr lang="en-US" sz="5400" dirty="0"/>
          </a:p>
        </p:txBody>
      </p:sp>
    </p:spTree>
    <p:extLst>
      <p:ext uri="{BB962C8B-B14F-4D97-AF65-F5344CB8AC3E}">
        <p14:creationId xmlns:p14="http://schemas.microsoft.com/office/powerpoint/2010/main" val="26424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A48D-EAD2-ABCA-DDA8-6469DE46B8CC}"/>
              </a:ext>
            </a:extLst>
          </p:cNvPr>
          <p:cNvSpPr>
            <a:spLocks noGrp="1"/>
          </p:cNvSpPr>
          <p:nvPr>
            <p:ph type="title"/>
          </p:nvPr>
        </p:nvSpPr>
        <p:spPr/>
        <p:txBody>
          <a:bodyPr/>
          <a:lstStyle/>
          <a:p>
            <a:pPr algn="ctr"/>
            <a:r>
              <a:rPr lang="en-US" dirty="0">
                <a:solidFill>
                  <a:schemeClr val="bg1"/>
                </a:solidFill>
              </a:rPr>
              <a:t>Love</a:t>
            </a:r>
          </a:p>
        </p:txBody>
      </p:sp>
      <p:sp>
        <p:nvSpPr>
          <p:cNvPr id="3" name="Content Placeholder 2">
            <a:extLst>
              <a:ext uri="{FF2B5EF4-FFF2-40B4-BE49-F238E27FC236}">
                <a16:creationId xmlns:a16="http://schemas.microsoft.com/office/drawing/2014/main" id="{6E14C1A3-655F-035D-0523-0B5FB67ED0F5}"/>
              </a:ext>
            </a:extLst>
          </p:cNvPr>
          <p:cNvSpPr>
            <a:spLocks noGrp="1"/>
          </p:cNvSpPr>
          <p:nvPr>
            <p:ph idx="1"/>
          </p:nvPr>
        </p:nvSpPr>
        <p:spPr/>
        <p:txBody>
          <a:bodyPr/>
          <a:lstStyle/>
          <a:p>
            <a:r>
              <a:rPr lang="en-US" b="1" dirty="0">
                <a:solidFill>
                  <a:schemeClr val="bg1"/>
                </a:solidFill>
              </a:rPr>
              <a:t>Love:</a:t>
            </a:r>
            <a:r>
              <a:rPr lang="en-US" dirty="0">
                <a:solidFill>
                  <a:schemeClr val="bg1"/>
                </a:solidFill>
              </a:rPr>
              <a:t> We long to be loved freely and unconditionally. Love is the continual attentiveness, acceptance, patience, nurture, and attention that we need. It is a foundational resource for our lives. We were made for love that is provided freely and unconditionally, not earned or withheld based on performance or behavior. God’s love is lavished even (and especially) when we don’t deserve it. Scripture describes us needing to have the roots of our lives go deep into this love, so it can continually fill us and free us to be who God intends us to be.  </a:t>
            </a:r>
          </a:p>
          <a:p>
            <a:endParaRPr lang="en-US" dirty="0"/>
          </a:p>
        </p:txBody>
      </p:sp>
    </p:spTree>
    <p:extLst>
      <p:ext uri="{BB962C8B-B14F-4D97-AF65-F5344CB8AC3E}">
        <p14:creationId xmlns:p14="http://schemas.microsoft.com/office/powerpoint/2010/main" val="62040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060B-3E3E-804B-75D5-7B338DD23261}"/>
              </a:ext>
            </a:extLst>
          </p:cNvPr>
          <p:cNvSpPr>
            <a:spLocks noGrp="1"/>
          </p:cNvSpPr>
          <p:nvPr>
            <p:ph type="title"/>
          </p:nvPr>
        </p:nvSpPr>
        <p:spPr>
          <a:xfrm>
            <a:off x="1313330" y="472703"/>
            <a:ext cx="9435353" cy="818215"/>
          </a:xfrm>
        </p:spPr>
        <p:txBody>
          <a:bodyPr/>
          <a:lstStyle/>
          <a:p>
            <a:pPr algn="ctr"/>
            <a:r>
              <a:rPr lang="en-US" dirty="0">
                <a:solidFill>
                  <a:schemeClr val="bg1"/>
                </a:solidFill>
              </a:rPr>
              <a:t>Belonging</a:t>
            </a:r>
          </a:p>
        </p:txBody>
      </p:sp>
      <p:sp>
        <p:nvSpPr>
          <p:cNvPr id="3" name="Content Placeholder 2">
            <a:extLst>
              <a:ext uri="{FF2B5EF4-FFF2-40B4-BE49-F238E27FC236}">
                <a16:creationId xmlns:a16="http://schemas.microsoft.com/office/drawing/2014/main" id="{099BB09A-52FE-E224-4DFF-F55107CA5134}"/>
              </a:ext>
            </a:extLst>
          </p:cNvPr>
          <p:cNvSpPr>
            <a:spLocks noGrp="1"/>
          </p:cNvSpPr>
          <p:nvPr>
            <p:ph idx="1"/>
          </p:nvPr>
        </p:nvSpPr>
        <p:spPr>
          <a:xfrm>
            <a:off x="1313330" y="1444753"/>
            <a:ext cx="9616887" cy="4462988"/>
          </a:xfrm>
        </p:spPr>
        <p:txBody>
          <a:bodyPr>
            <a:normAutofit lnSpcReduction="10000"/>
          </a:bodyPr>
          <a:lstStyle/>
          <a:p>
            <a:r>
              <a:rPr lang="en-US" b="1" dirty="0">
                <a:solidFill>
                  <a:schemeClr val="bg1"/>
                </a:solidFill>
              </a:rPr>
              <a:t>Belonging</a:t>
            </a:r>
            <a:r>
              <a:rPr lang="en-US" dirty="0">
                <a:solidFill>
                  <a:schemeClr val="bg1"/>
                </a:solidFill>
              </a:rPr>
              <a:t>: Is my felt place of being rooted, welcomed, and joined without any feeling of loss or fear.  We long to know, deep within, that we are welcomed into and celebrated as an integral part of a larger family, the family of God.  My home is in and with God where I experience nurture, empathy and hope that creates a sense of wellbeing. It creates a sense of community that tells us, “I am because you are.”  We need to experience being welcomed and belonging </a:t>
            </a:r>
            <a:r>
              <a:rPr lang="en-US" b="1" dirty="0">
                <a:solidFill>
                  <a:schemeClr val="bg1"/>
                </a:solidFill>
              </a:rPr>
              <a:t>as we are,</a:t>
            </a:r>
            <a:r>
              <a:rPr lang="en-US" dirty="0">
                <a:solidFill>
                  <a:schemeClr val="bg1"/>
                </a:solidFill>
              </a:rPr>
              <a:t> which in turn supplies protection in any storm.</a:t>
            </a:r>
          </a:p>
          <a:p>
            <a:pPr>
              <a:buFont typeface="Wingdings" panose="05000000000000000000" pitchFamily="2" charset="2"/>
              <a:buChar char="v"/>
            </a:pPr>
            <a:r>
              <a:rPr lang="en-US" dirty="0">
                <a:solidFill>
                  <a:schemeClr val="bg1"/>
                </a:solidFill>
              </a:rPr>
              <a:t> This is another way in which a faith community can be the hands and feet of God.</a:t>
            </a:r>
          </a:p>
          <a:p>
            <a:endParaRPr lang="en-US" dirty="0">
              <a:solidFill>
                <a:schemeClr val="bg1"/>
              </a:solidFill>
            </a:endParaRPr>
          </a:p>
          <a:p>
            <a:endParaRPr lang="en-US" dirty="0"/>
          </a:p>
        </p:txBody>
      </p:sp>
    </p:spTree>
    <p:extLst>
      <p:ext uri="{BB962C8B-B14F-4D97-AF65-F5344CB8AC3E}">
        <p14:creationId xmlns:p14="http://schemas.microsoft.com/office/powerpoint/2010/main" val="381975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759E5-7279-186D-BCDE-27AED3397832}"/>
              </a:ext>
            </a:extLst>
          </p:cNvPr>
          <p:cNvSpPr>
            <a:spLocks noGrp="1"/>
          </p:cNvSpPr>
          <p:nvPr>
            <p:ph idx="1"/>
          </p:nvPr>
        </p:nvSpPr>
        <p:spPr>
          <a:xfrm>
            <a:off x="838200" y="881149"/>
            <a:ext cx="10515600" cy="5295814"/>
          </a:xfrm>
        </p:spPr>
        <p:txBody>
          <a:bodyPr>
            <a:normAutofit/>
          </a:bodyPr>
          <a:lstStyle/>
          <a:p>
            <a:pPr marL="0" indent="0">
              <a:buNone/>
            </a:pPr>
            <a:r>
              <a:rPr lang="en-US" sz="3600" dirty="0">
                <a:latin typeface="Brush Script MT" panose="03060802040406070304" pitchFamily="66" charset="0"/>
              </a:rPr>
              <a:t>Trauma happens and harms us. </a:t>
            </a:r>
          </a:p>
          <a:p>
            <a:pPr marL="0" indent="0">
              <a:buNone/>
            </a:pPr>
            <a:r>
              <a:rPr lang="en-US" sz="3600" dirty="0">
                <a:latin typeface="Brush Script MT" panose="03060802040406070304" pitchFamily="66" charset="0"/>
              </a:rPr>
              <a:t>But I often wonder if the worst trauma is the second wave &gt;</a:t>
            </a:r>
          </a:p>
          <a:p>
            <a:pPr marL="0" indent="0">
              <a:buNone/>
            </a:pPr>
            <a:r>
              <a:rPr lang="en-US" sz="3600" dirty="0">
                <a:latin typeface="Brush Script MT" panose="03060802040406070304" pitchFamily="66" charset="0"/>
              </a:rPr>
              <a:t>when your story is misbelieved, mistrusted, and maligned.</a:t>
            </a:r>
          </a:p>
          <a:p>
            <a:pPr marL="0" indent="0">
              <a:buNone/>
            </a:pPr>
            <a:r>
              <a:rPr lang="en-US" sz="3600" dirty="0">
                <a:latin typeface="Brush Script MT" panose="03060802040406070304" pitchFamily="66" charset="0"/>
              </a:rPr>
              <a:t>May your story find safe harbor</a:t>
            </a:r>
          </a:p>
          <a:p>
            <a:pPr marL="0" indent="0">
              <a:buNone/>
            </a:pPr>
            <a:r>
              <a:rPr lang="en-US" sz="3600" dirty="0">
                <a:latin typeface="Brush Script MT" panose="03060802040406070304" pitchFamily="66" charset="0"/>
              </a:rPr>
              <a:t>in the presence of people who will </a:t>
            </a:r>
          </a:p>
          <a:p>
            <a:pPr marL="0" indent="0">
              <a:buNone/>
            </a:pPr>
            <a:r>
              <a:rPr lang="en-US" sz="3600" dirty="0">
                <a:latin typeface="Brush Script MT" panose="03060802040406070304" pitchFamily="66" charset="0"/>
              </a:rPr>
              <a:t>honor both your vulnerability and resilience.</a:t>
            </a:r>
          </a:p>
          <a:p>
            <a:pPr marL="0" indent="0">
              <a:buNone/>
            </a:pPr>
            <a:r>
              <a:rPr lang="en-US" sz="3600" dirty="0">
                <a:latin typeface="Brush Script MT" panose="03060802040406070304" pitchFamily="66" charset="0"/>
              </a:rPr>
              <a:t>(Page 126 of “The Book of Common Courage” by K.J. Ramsey</a:t>
            </a:r>
          </a:p>
        </p:txBody>
      </p:sp>
    </p:spTree>
    <p:extLst>
      <p:ext uri="{BB962C8B-B14F-4D97-AF65-F5344CB8AC3E}">
        <p14:creationId xmlns:p14="http://schemas.microsoft.com/office/powerpoint/2010/main" val="294424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15AC-8BA4-2765-A80F-CE9A78B56EB5}"/>
              </a:ext>
            </a:extLst>
          </p:cNvPr>
          <p:cNvSpPr>
            <a:spLocks noGrp="1"/>
          </p:cNvSpPr>
          <p:nvPr>
            <p:ph type="title"/>
          </p:nvPr>
        </p:nvSpPr>
        <p:spPr/>
        <p:txBody>
          <a:bodyPr/>
          <a:lstStyle/>
          <a:p>
            <a:r>
              <a:rPr lang="en-US" dirty="0"/>
              <a:t>What is my part in making it difficult.</a:t>
            </a:r>
          </a:p>
        </p:txBody>
      </p:sp>
      <p:sp>
        <p:nvSpPr>
          <p:cNvPr id="3" name="Content Placeholder 2">
            <a:extLst>
              <a:ext uri="{FF2B5EF4-FFF2-40B4-BE49-F238E27FC236}">
                <a16:creationId xmlns:a16="http://schemas.microsoft.com/office/drawing/2014/main" id="{0F8D95D7-3EAD-5685-724E-05C2650BA832}"/>
              </a:ext>
            </a:extLst>
          </p:cNvPr>
          <p:cNvSpPr>
            <a:spLocks noGrp="1"/>
          </p:cNvSpPr>
          <p:nvPr>
            <p:ph idx="1"/>
          </p:nvPr>
        </p:nvSpPr>
        <p:spPr/>
        <p:txBody>
          <a:bodyPr>
            <a:normAutofit fontScale="92500" lnSpcReduction="20000"/>
          </a:bodyPr>
          <a:lstStyle/>
          <a:p>
            <a:r>
              <a:rPr lang="en-US" dirty="0"/>
              <a:t>It’s easy to see the log in the other person’s eye and hence do not look at the emotions behind our conclusions about the other.</a:t>
            </a:r>
          </a:p>
          <a:p>
            <a:r>
              <a:rPr lang="en-US" dirty="0"/>
              <a:t>As you review the six core longings the question should be, “What am I requiring of the person I am in relationship with? What do they seem to requiring of me?</a:t>
            </a:r>
          </a:p>
          <a:p>
            <a:r>
              <a:rPr lang="en-US" dirty="0"/>
              <a:t>Are you expecting them to meet needs that God wants you to look to Him to have met? People disappoint, God does not!</a:t>
            </a:r>
          </a:p>
          <a:p>
            <a:r>
              <a:rPr lang="en-US" dirty="0"/>
              <a:t>To look to others rather than to your relationship with God is, by definition, idolatry. “Blind or excessive devotion to something.”</a:t>
            </a:r>
          </a:p>
          <a:p>
            <a:r>
              <a:rPr lang="en-US" dirty="0"/>
              <a:t>Sometimes we don’t even realize the things we are turning to instead of God. Maybe it’s not others. It could be food, excessive exercise, drugs or alcohol, or excessive sleep. We call those dysfunctional behaviors.</a:t>
            </a:r>
          </a:p>
        </p:txBody>
      </p:sp>
    </p:spTree>
    <p:extLst>
      <p:ext uri="{BB962C8B-B14F-4D97-AF65-F5344CB8AC3E}">
        <p14:creationId xmlns:p14="http://schemas.microsoft.com/office/powerpoint/2010/main" val="24870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3798-4A70-4366-41C7-BF34CB7D18DB}"/>
              </a:ext>
            </a:extLst>
          </p:cNvPr>
          <p:cNvSpPr>
            <a:spLocks noGrp="1"/>
          </p:cNvSpPr>
          <p:nvPr>
            <p:ph type="title"/>
          </p:nvPr>
        </p:nvSpPr>
        <p:spPr/>
        <p:txBody>
          <a:bodyPr/>
          <a:lstStyle/>
          <a:p>
            <a:pPr algn="ctr"/>
            <a:r>
              <a:rPr lang="en-US" dirty="0">
                <a:solidFill>
                  <a:schemeClr val="bg1"/>
                </a:solidFill>
              </a:rPr>
              <a:t>Clenched Fist</a:t>
            </a:r>
          </a:p>
        </p:txBody>
      </p:sp>
      <p:sp>
        <p:nvSpPr>
          <p:cNvPr id="3" name="Content Placeholder 2">
            <a:extLst>
              <a:ext uri="{FF2B5EF4-FFF2-40B4-BE49-F238E27FC236}">
                <a16:creationId xmlns:a16="http://schemas.microsoft.com/office/drawing/2014/main" id="{7ACA1D66-21F8-6A76-F3BB-629C9BB92C19}"/>
              </a:ext>
            </a:extLst>
          </p:cNvPr>
          <p:cNvSpPr>
            <a:spLocks noGrp="1"/>
          </p:cNvSpPr>
          <p:nvPr>
            <p:ph idx="1"/>
          </p:nvPr>
        </p:nvSpPr>
        <p:spPr/>
        <p:txBody>
          <a:bodyPr>
            <a:normAutofit fontScale="92500" lnSpcReduction="20000"/>
          </a:bodyPr>
          <a:lstStyle/>
          <a:p>
            <a:pPr marL="0" lvl="0" indent="0">
              <a:buNone/>
            </a:pPr>
            <a:r>
              <a:rPr lang="en-US" dirty="0">
                <a:solidFill>
                  <a:schemeClr val="bg1"/>
                </a:solidFill>
              </a:rPr>
              <a:t> 1.An Uptight Fist </a:t>
            </a:r>
          </a:p>
          <a:p>
            <a:pPr marL="514350" lvl="0" indent="-514350">
              <a:buFont typeface="+mj-lt"/>
              <a:buAutoNum type="alphaLcPeriod"/>
            </a:pPr>
            <a:r>
              <a:rPr lang="en-US" dirty="0">
                <a:solidFill>
                  <a:schemeClr val="bg1"/>
                </a:solidFill>
              </a:rPr>
              <a:t>Shows up in People-pleasing (chameleon) </a:t>
            </a:r>
          </a:p>
          <a:p>
            <a:pPr marL="514350" lvl="0" indent="-514350">
              <a:buFont typeface="+mj-lt"/>
              <a:buAutoNum type="alphaLcPeriod"/>
            </a:pPr>
            <a:r>
              <a:rPr lang="en-US" dirty="0">
                <a:solidFill>
                  <a:schemeClr val="bg1"/>
                </a:solidFill>
              </a:rPr>
              <a:t>It is exhausting for others because the uptight person continually checking in by asking how you are or what you need from them.</a:t>
            </a:r>
          </a:p>
          <a:p>
            <a:pPr marL="514350" lvl="0" indent="-514350">
              <a:buFont typeface="+mj-lt"/>
              <a:buAutoNum type="alphaLcPeriod"/>
            </a:pPr>
            <a:r>
              <a:rPr lang="en-US" dirty="0">
                <a:solidFill>
                  <a:schemeClr val="bg1"/>
                </a:solidFill>
              </a:rPr>
              <a:t> Sadly, at the first sign of disconnect, the person runs away.                                                                                     </a:t>
            </a:r>
          </a:p>
          <a:p>
            <a:pPr marL="0" indent="0">
              <a:buNone/>
            </a:pPr>
            <a:r>
              <a:rPr lang="en-US" dirty="0">
                <a:solidFill>
                  <a:schemeClr val="bg1"/>
                </a:solidFill>
              </a:rPr>
              <a:t>2. A Grabbing Fist </a:t>
            </a:r>
          </a:p>
          <a:p>
            <a:pPr marL="514350" lvl="0" indent="-514350">
              <a:buFont typeface="+mj-lt"/>
              <a:buAutoNum type="alphaLcPeriod"/>
            </a:pPr>
            <a:r>
              <a:rPr lang="en-US" dirty="0">
                <a:solidFill>
                  <a:schemeClr val="bg1"/>
                </a:solidFill>
              </a:rPr>
              <a:t> This person is emotionally dependent and clingy. They must do whatever you are doing in order to feel “all is good with the world”.</a:t>
            </a:r>
          </a:p>
          <a:p>
            <a:pPr marL="514350" lvl="0" indent="-514350">
              <a:buFont typeface="+mj-lt"/>
              <a:buAutoNum type="alphaLcPeriod"/>
            </a:pPr>
            <a:r>
              <a:rPr lang="en-US" dirty="0">
                <a:solidFill>
                  <a:schemeClr val="bg1"/>
                </a:solidFill>
              </a:rPr>
              <a:t>This person needs to know you will be what they need you to be.</a:t>
            </a:r>
          </a:p>
          <a:p>
            <a:pPr marL="514350" lvl="0" indent="-514350">
              <a:buFont typeface="+mj-lt"/>
              <a:buAutoNum type="alphaLcPeriod"/>
            </a:pPr>
            <a:r>
              <a:rPr lang="en-US" dirty="0">
                <a:solidFill>
                  <a:schemeClr val="bg1"/>
                </a:solidFill>
              </a:rPr>
              <a:t>It sets this person up for disappointment because you never know what is needed or expected of you.</a:t>
            </a:r>
          </a:p>
          <a:p>
            <a:endParaRPr lang="en-US" dirty="0"/>
          </a:p>
        </p:txBody>
      </p:sp>
    </p:spTree>
    <p:extLst>
      <p:ext uri="{BB962C8B-B14F-4D97-AF65-F5344CB8AC3E}">
        <p14:creationId xmlns:p14="http://schemas.microsoft.com/office/powerpoint/2010/main" val="123850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14484-B2DD-AC17-3507-290A887F18AD}"/>
              </a:ext>
            </a:extLst>
          </p:cNvPr>
          <p:cNvSpPr>
            <a:spLocks noGrp="1"/>
          </p:cNvSpPr>
          <p:nvPr>
            <p:ph idx="1"/>
          </p:nvPr>
        </p:nvSpPr>
        <p:spPr>
          <a:xfrm>
            <a:off x="484094" y="361244"/>
            <a:ext cx="11331388" cy="6005689"/>
          </a:xfrm>
        </p:spPr>
        <p:txBody>
          <a:bodyPr>
            <a:normAutofit fontScale="25000" lnSpcReduction="20000"/>
          </a:bodyPr>
          <a:lstStyle/>
          <a:p>
            <a:pPr marL="0" indent="0">
              <a:buNone/>
            </a:pPr>
            <a:r>
              <a:rPr lang="en-US" sz="8800" dirty="0">
                <a:solidFill>
                  <a:schemeClr val="bg1"/>
                </a:solidFill>
              </a:rPr>
              <a:t>      </a:t>
            </a:r>
            <a:r>
              <a:rPr lang="en-US" sz="9200" dirty="0">
                <a:solidFill>
                  <a:schemeClr val="bg1"/>
                </a:solidFill>
              </a:rPr>
              <a:t>3.   Aggressive Fist</a:t>
            </a:r>
          </a:p>
          <a:p>
            <a:r>
              <a:rPr lang="en-US" sz="9200" dirty="0">
                <a:solidFill>
                  <a:schemeClr val="bg1"/>
                </a:solidFill>
              </a:rPr>
              <a:t>               a. Demanding what he/she wants. Often their “wants” are unreasonable </a:t>
            </a:r>
          </a:p>
          <a:p>
            <a:r>
              <a:rPr lang="en-US" sz="9200" dirty="0">
                <a:solidFill>
                  <a:schemeClr val="bg1"/>
                </a:solidFill>
              </a:rPr>
              <a:t>               b. Use blame, contempt or acts of punishment; in order to control. </a:t>
            </a:r>
          </a:p>
          <a:p>
            <a:r>
              <a:rPr lang="en-US" sz="9200" dirty="0">
                <a:solidFill>
                  <a:schemeClr val="bg1"/>
                </a:solidFill>
              </a:rPr>
              <a:t>               c. Builds walls of protection, bitterness and resentfulness.  </a:t>
            </a:r>
          </a:p>
          <a:p>
            <a:r>
              <a:rPr lang="en-US" sz="3200" dirty="0">
                <a:solidFill>
                  <a:schemeClr val="bg1"/>
                </a:solidFill>
              </a:rPr>
              <a:t>  </a:t>
            </a:r>
          </a:p>
          <a:p>
            <a:r>
              <a:rPr lang="en-US" sz="9200" dirty="0">
                <a:solidFill>
                  <a:schemeClr val="bg1"/>
                </a:solidFill>
              </a:rPr>
              <a:t>  4. Resisting Fist</a:t>
            </a:r>
          </a:p>
          <a:p>
            <a:r>
              <a:rPr lang="en-US" sz="9200" dirty="0">
                <a:solidFill>
                  <a:schemeClr val="bg1"/>
                </a:solidFill>
              </a:rPr>
              <a:t>               a. Due to a perceived failure ending in humiliation, ridicule or punishment,     	       	he/she  become determined never to put yourself at risk of failure. </a:t>
            </a:r>
          </a:p>
          <a:p>
            <a:r>
              <a:rPr lang="en-US" sz="9200" dirty="0">
                <a:solidFill>
                  <a:schemeClr val="bg1"/>
                </a:solidFill>
              </a:rPr>
              <a:t>                b. He/she resists change, challenge or anything that feels risky. </a:t>
            </a:r>
          </a:p>
          <a:p>
            <a:pPr marL="0" indent="0">
              <a:buNone/>
            </a:pPr>
            <a:r>
              <a:rPr lang="en-US" sz="9200" dirty="0">
                <a:solidFill>
                  <a:schemeClr val="bg1"/>
                </a:solidFill>
              </a:rPr>
              <a:t>                    c. Insecurity breeds fear.   </a:t>
            </a:r>
          </a:p>
          <a:p>
            <a:r>
              <a:rPr lang="en-US" sz="3200" dirty="0">
                <a:solidFill>
                  <a:schemeClr val="bg1"/>
                </a:solidFill>
              </a:rPr>
              <a:t> </a:t>
            </a:r>
          </a:p>
          <a:p>
            <a:r>
              <a:rPr lang="en-US" sz="8800" dirty="0">
                <a:solidFill>
                  <a:schemeClr val="bg1"/>
                </a:solidFill>
              </a:rPr>
              <a:t>5.  Controlling Fist</a:t>
            </a:r>
          </a:p>
          <a:p>
            <a:r>
              <a:rPr lang="en-US" sz="8800" dirty="0">
                <a:solidFill>
                  <a:schemeClr val="bg1"/>
                </a:solidFill>
              </a:rPr>
              <a:t>              a. He/she keeps away from physical, emotional, or relational harm.     </a:t>
            </a:r>
          </a:p>
          <a:p>
            <a:r>
              <a:rPr lang="en-US" sz="8800" dirty="0">
                <a:solidFill>
                  <a:schemeClr val="bg1"/>
                </a:solidFill>
              </a:rPr>
              <a:t>              b. He/she try to control their life’s direction.</a:t>
            </a:r>
          </a:p>
          <a:p>
            <a:r>
              <a:rPr lang="en-US" sz="8800" dirty="0">
                <a:solidFill>
                  <a:schemeClr val="bg1"/>
                </a:solidFill>
              </a:rPr>
              <a:t>              c. He/she have a gnawing fear that things might spin out of your control. </a:t>
            </a:r>
          </a:p>
          <a:p>
            <a:r>
              <a:rPr lang="en-US" sz="8800" dirty="0">
                <a:solidFill>
                  <a:schemeClr val="bg1"/>
                </a:solidFill>
              </a:rPr>
              <a:t>              d. This may be because they were made to feel responsible for themselves &amp; others.          </a:t>
            </a:r>
            <a:r>
              <a:rPr lang="en-US" sz="5500" dirty="0">
                <a:solidFill>
                  <a:schemeClr val="bg1"/>
                </a:solidFill>
              </a:rPr>
              <a:t>   </a:t>
            </a:r>
          </a:p>
          <a:p>
            <a:r>
              <a:rPr lang="en-US" sz="5500" dirty="0">
                <a:solidFill>
                  <a:schemeClr val="bg1"/>
                </a:solidFill>
              </a:rPr>
              <a:t>            </a:t>
            </a:r>
          </a:p>
          <a:p>
            <a:endParaRPr lang="en-US" dirty="0"/>
          </a:p>
        </p:txBody>
      </p:sp>
    </p:spTree>
    <p:extLst>
      <p:ext uri="{BB962C8B-B14F-4D97-AF65-F5344CB8AC3E}">
        <p14:creationId xmlns:p14="http://schemas.microsoft.com/office/powerpoint/2010/main" val="80439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290A-AF3F-6921-0C6C-767FE49B9E8E}"/>
              </a:ext>
            </a:extLst>
          </p:cNvPr>
          <p:cNvSpPr>
            <a:spLocks noGrp="1"/>
          </p:cNvSpPr>
          <p:nvPr>
            <p:ph type="title"/>
          </p:nvPr>
        </p:nvSpPr>
        <p:spPr/>
        <p:txBody>
          <a:bodyPr/>
          <a:lstStyle/>
          <a:p>
            <a:pPr algn="ctr"/>
            <a:r>
              <a:rPr lang="en-US" dirty="0">
                <a:solidFill>
                  <a:schemeClr val="bg1"/>
                </a:solidFill>
              </a:rPr>
              <a:t>Open Hands</a:t>
            </a:r>
          </a:p>
        </p:txBody>
      </p:sp>
      <p:sp>
        <p:nvSpPr>
          <p:cNvPr id="3" name="Content Placeholder 2">
            <a:extLst>
              <a:ext uri="{FF2B5EF4-FFF2-40B4-BE49-F238E27FC236}">
                <a16:creationId xmlns:a16="http://schemas.microsoft.com/office/drawing/2014/main" id="{49152F7E-A703-CEDA-DBA0-D5142C2422A1}"/>
              </a:ext>
            </a:extLst>
          </p:cNvPr>
          <p:cNvSpPr>
            <a:spLocks noGrp="1"/>
          </p:cNvSpPr>
          <p:nvPr>
            <p:ph idx="1"/>
          </p:nvPr>
        </p:nvSpPr>
        <p:spPr/>
        <p:txBody>
          <a:bodyPr/>
          <a:lstStyle/>
          <a:p>
            <a:pPr lvl="0"/>
            <a:r>
              <a:rPr lang="en-US" dirty="0">
                <a:solidFill>
                  <a:schemeClr val="bg1"/>
                </a:solidFill>
              </a:rPr>
              <a:t>Relaxed Hand</a:t>
            </a:r>
            <a:endParaRPr lang="en-US" sz="2000" dirty="0">
              <a:solidFill>
                <a:schemeClr val="bg1"/>
              </a:solidFill>
            </a:endParaRPr>
          </a:p>
          <a:p>
            <a:pPr lvl="1"/>
            <a:r>
              <a:rPr lang="en-US" dirty="0">
                <a:solidFill>
                  <a:schemeClr val="bg1"/>
                </a:solidFill>
              </a:rPr>
              <a:t> Weno  longer look to people for deepest needs to be met.</a:t>
            </a:r>
          </a:p>
          <a:p>
            <a:pPr lvl="1"/>
            <a:r>
              <a:rPr lang="en-US" dirty="0">
                <a:solidFill>
                  <a:schemeClr val="bg1"/>
                </a:solidFill>
              </a:rPr>
              <a:t> We are confident in HIS acceptance. </a:t>
            </a:r>
          </a:p>
          <a:p>
            <a:pPr lvl="1"/>
            <a:r>
              <a:rPr lang="en-US" dirty="0">
                <a:solidFill>
                  <a:schemeClr val="bg1"/>
                </a:solidFill>
              </a:rPr>
              <a:t>While we enjoy affirmation from people, it is no longer a need.</a:t>
            </a:r>
          </a:p>
          <a:p>
            <a:r>
              <a:rPr lang="en-US" sz="800" dirty="0">
                <a:solidFill>
                  <a:schemeClr val="bg1"/>
                </a:solidFill>
              </a:rPr>
              <a:t> </a:t>
            </a:r>
            <a:endParaRPr lang="en-US" sz="4800" dirty="0">
              <a:solidFill>
                <a:schemeClr val="bg1"/>
              </a:solidFill>
            </a:endParaRPr>
          </a:p>
          <a:p>
            <a:pPr lvl="0"/>
            <a:r>
              <a:rPr lang="en-US" dirty="0">
                <a:solidFill>
                  <a:schemeClr val="bg1"/>
                </a:solidFill>
              </a:rPr>
              <a:t>Receiving Hands</a:t>
            </a:r>
            <a:endParaRPr lang="en-US" sz="2000" dirty="0">
              <a:solidFill>
                <a:schemeClr val="bg1"/>
              </a:solidFill>
            </a:endParaRPr>
          </a:p>
          <a:p>
            <a:pPr lvl="1"/>
            <a:r>
              <a:rPr lang="en-US" dirty="0">
                <a:solidFill>
                  <a:schemeClr val="bg1"/>
                </a:solidFill>
              </a:rPr>
              <a:t>We’re able to have relationships without unreasonable demands.</a:t>
            </a:r>
          </a:p>
          <a:p>
            <a:pPr lvl="1"/>
            <a:r>
              <a:rPr lang="en-US" dirty="0">
                <a:solidFill>
                  <a:schemeClr val="bg1"/>
                </a:solidFill>
              </a:rPr>
              <a:t> We Love without conditions or expectations, appreciating them for who they are.</a:t>
            </a:r>
          </a:p>
          <a:p>
            <a:pPr lvl="1"/>
            <a:r>
              <a:rPr lang="en-US" dirty="0">
                <a:solidFill>
                  <a:schemeClr val="bg1"/>
                </a:solidFill>
              </a:rPr>
              <a:t>We have freedom from anxious striving.</a:t>
            </a:r>
          </a:p>
          <a:p>
            <a:endParaRPr lang="en-US" dirty="0"/>
          </a:p>
        </p:txBody>
      </p:sp>
    </p:spTree>
    <p:extLst>
      <p:ext uri="{BB962C8B-B14F-4D97-AF65-F5344CB8AC3E}">
        <p14:creationId xmlns:p14="http://schemas.microsoft.com/office/powerpoint/2010/main" val="360108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6BB81-7A25-CAE7-B725-95093B1A0C61}"/>
              </a:ext>
            </a:extLst>
          </p:cNvPr>
          <p:cNvSpPr>
            <a:spLocks noGrp="1"/>
          </p:cNvSpPr>
          <p:nvPr>
            <p:ph idx="1"/>
          </p:nvPr>
        </p:nvSpPr>
        <p:spPr>
          <a:xfrm>
            <a:off x="838200" y="474133"/>
            <a:ext cx="10515600" cy="6084322"/>
          </a:xfrm>
        </p:spPr>
        <p:txBody>
          <a:bodyPr/>
          <a:lstStyle/>
          <a:p>
            <a:pPr lvl="0"/>
            <a:r>
              <a:rPr lang="en-US" dirty="0">
                <a:solidFill>
                  <a:schemeClr val="bg1"/>
                </a:solidFill>
              </a:rPr>
              <a:t>Hands that Give</a:t>
            </a:r>
            <a:endParaRPr lang="en-US" sz="2000" dirty="0">
              <a:solidFill>
                <a:schemeClr val="bg1"/>
              </a:solidFill>
            </a:endParaRPr>
          </a:p>
          <a:p>
            <a:pPr lvl="1"/>
            <a:r>
              <a:rPr lang="en-US" dirty="0">
                <a:solidFill>
                  <a:schemeClr val="bg1"/>
                </a:solidFill>
              </a:rPr>
              <a:t>With no agenda for receiving we are now able to give with a tender open hand.</a:t>
            </a:r>
          </a:p>
          <a:p>
            <a:pPr lvl="1"/>
            <a:r>
              <a:rPr lang="en-US" dirty="0">
                <a:solidFill>
                  <a:schemeClr val="bg1"/>
                </a:solidFill>
              </a:rPr>
              <a:t>We have an unending supply of love.</a:t>
            </a:r>
          </a:p>
          <a:p>
            <a:pPr lvl="1"/>
            <a:r>
              <a:rPr lang="en-US" dirty="0">
                <a:solidFill>
                  <a:schemeClr val="bg1"/>
                </a:solidFill>
              </a:rPr>
              <a:t>We no longer fear rejection when what we offer to someone is not enough.</a:t>
            </a:r>
          </a:p>
          <a:p>
            <a:pPr lvl="0"/>
            <a:r>
              <a:rPr lang="en-US" dirty="0">
                <a:solidFill>
                  <a:schemeClr val="bg1"/>
                </a:solidFill>
              </a:rPr>
              <a:t>Open to be Led</a:t>
            </a:r>
            <a:endParaRPr lang="en-US" sz="2000" dirty="0">
              <a:solidFill>
                <a:schemeClr val="bg1"/>
              </a:solidFill>
            </a:endParaRPr>
          </a:p>
          <a:p>
            <a:pPr lvl="1"/>
            <a:r>
              <a:rPr lang="en-US" dirty="0">
                <a:solidFill>
                  <a:schemeClr val="bg1"/>
                </a:solidFill>
              </a:rPr>
              <a:t>God doesn’t promise risk free, painless living.</a:t>
            </a:r>
          </a:p>
          <a:p>
            <a:pPr lvl="1"/>
            <a:r>
              <a:rPr lang="en-US" dirty="0">
                <a:solidFill>
                  <a:schemeClr val="bg1"/>
                </a:solidFill>
              </a:rPr>
              <a:t>God promises to supply all our needs in any circumstance.</a:t>
            </a:r>
          </a:p>
          <a:p>
            <a:pPr lvl="1"/>
            <a:r>
              <a:rPr lang="en-US" dirty="0">
                <a:solidFill>
                  <a:schemeClr val="bg1"/>
                </a:solidFill>
              </a:rPr>
              <a:t>Our open hand allows Him to lead.</a:t>
            </a:r>
          </a:p>
          <a:p>
            <a:pPr lvl="0"/>
            <a:r>
              <a:rPr lang="en-US" dirty="0">
                <a:solidFill>
                  <a:schemeClr val="bg1"/>
                </a:solidFill>
              </a:rPr>
              <a:t>Open Hand that Surrenders</a:t>
            </a:r>
            <a:endParaRPr lang="en-US" sz="2000" dirty="0">
              <a:solidFill>
                <a:schemeClr val="bg1"/>
              </a:solidFill>
            </a:endParaRPr>
          </a:p>
          <a:p>
            <a:pPr lvl="1"/>
            <a:r>
              <a:rPr lang="en-US" dirty="0">
                <a:solidFill>
                  <a:schemeClr val="bg1"/>
                </a:solidFill>
              </a:rPr>
              <a:t>Control is an illusion. Life involves risk and pain.</a:t>
            </a:r>
          </a:p>
          <a:p>
            <a:pPr lvl="1"/>
            <a:r>
              <a:rPr lang="en-US" dirty="0">
                <a:solidFill>
                  <a:schemeClr val="bg1"/>
                </a:solidFill>
              </a:rPr>
              <a:t>With complete surrender we will come to believe life is not being out of control but resting in His control and His love. </a:t>
            </a:r>
          </a:p>
          <a:p>
            <a:pPr lvl="1"/>
            <a:r>
              <a:rPr lang="en-US" dirty="0">
                <a:solidFill>
                  <a:schemeClr val="bg1"/>
                </a:solidFill>
              </a:rPr>
              <a:t> There is no joy outside of surrender.</a:t>
            </a:r>
          </a:p>
          <a:p>
            <a:pPr lvl="1"/>
            <a:r>
              <a:rPr lang="en-US" dirty="0"/>
              <a:t>You are on the path God calls holy.</a:t>
            </a:r>
          </a:p>
          <a:p>
            <a:endParaRPr lang="en-US" dirty="0"/>
          </a:p>
        </p:txBody>
      </p:sp>
    </p:spTree>
    <p:extLst>
      <p:ext uri="{BB962C8B-B14F-4D97-AF65-F5344CB8AC3E}">
        <p14:creationId xmlns:p14="http://schemas.microsoft.com/office/powerpoint/2010/main" val="28315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0B592-416A-5B32-8DB1-0207B5481931}"/>
              </a:ext>
            </a:extLst>
          </p:cNvPr>
          <p:cNvSpPr>
            <a:spLocks noGrp="1"/>
          </p:cNvSpPr>
          <p:nvPr>
            <p:ph idx="1"/>
          </p:nvPr>
        </p:nvSpPr>
        <p:spPr>
          <a:xfrm>
            <a:off x="838200" y="519289"/>
            <a:ext cx="10515600" cy="5657674"/>
          </a:xfrm>
        </p:spPr>
        <p:txBody>
          <a:bodyPr>
            <a:normAutofit fontScale="92500" lnSpcReduction="20000"/>
          </a:bodyPr>
          <a:lstStyle/>
          <a:p>
            <a:r>
              <a:rPr lang="en-US" dirty="0">
                <a:solidFill>
                  <a:schemeClr val="bg1"/>
                </a:solidFill>
              </a:rPr>
              <a:t>How will all this information help? Discovering the driver of our emotions give us intel on moving that over to the God who cares.</a:t>
            </a:r>
          </a:p>
          <a:p>
            <a:r>
              <a:rPr lang="en-US" dirty="0">
                <a:solidFill>
                  <a:schemeClr val="bg1"/>
                </a:solidFill>
              </a:rPr>
              <a:t>When we can look honestly at what core longing is driving us, we are more likely to understand where the other person is coming from too. They have the same exact longings.</a:t>
            </a:r>
          </a:p>
          <a:p>
            <a:r>
              <a:rPr lang="en-US" dirty="0">
                <a:solidFill>
                  <a:schemeClr val="bg1"/>
                </a:solidFill>
              </a:rPr>
              <a:t>What are the facts? What have been your conclusions?</a:t>
            </a:r>
          </a:p>
          <a:p>
            <a:r>
              <a:rPr lang="en-US" dirty="0">
                <a:solidFill>
                  <a:schemeClr val="bg1"/>
                </a:solidFill>
              </a:rPr>
              <a:t>“In Numbers 13 the 12 spies all saw the same giants and knew the same facts. 10 felt like grasshoppers and said there would be no victory. Joshua and Caleb agreed the giants were big but believed they could prevail because “the giants were their bread.” </a:t>
            </a:r>
          </a:p>
          <a:p>
            <a:r>
              <a:rPr lang="en-US" dirty="0">
                <a:solidFill>
                  <a:schemeClr val="bg1"/>
                </a:solidFill>
              </a:rPr>
              <a:t>Same facts, different conclusions. </a:t>
            </a:r>
          </a:p>
          <a:p>
            <a:r>
              <a:rPr lang="en-US" dirty="0">
                <a:solidFill>
                  <a:schemeClr val="bg1"/>
                </a:solidFill>
              </a:rPr>
              <a:t>  “Faith is not being in denial of the facts. It is having an ability to see the facts through the reality of God’s faithfulness and supernatural ability to perform what He has promised. Kingdom living is living in a new reality. Our new reality is that the natural realm is subject to the realm of God and His word.”  (Victorious Emotions by Wendy Backlund)</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32355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0128F-F4A8-3468-B886-ED87371136E3}"/>
              </a:ext>
            </a:extLst>
          </p:cNvPr>
          <p:cNvSpPr>
            <a:spLocks noGrp="1"/>
          </p:cNvSpPr>
          <p:nvPr>
            <p:ph idx="1"/>
          </p:nvPr>
        </p:nvSpPr>
        <p:spPr>
          <a:xfrm>
            <a:off x="838200" y="733778"/>
            <a:ext cx="10515600" cy="5443185"/>
          </a:xfrm>
        </p:spPr>
        <p:txBody>
          <a:bodyPr>
            <a:normAutofit lnSpcReduction="10000"/>
          </a:bodyPr>
          <a:lstStyle/>
          <a:p>
            <a:r>
              <a:rPr lang="en-US" dirty="0">
                <a:solidFill>
                  <a:schemeClr val="bg1"/>
                </a:solidFill>
              </a:rPr>
              <a:t>Psalms 139:17&amp;18 “Every single moment you are thinking of me!</a:t>
            </a:r>
          </a:p>
          <a:p>
            <a:pPr marL="0" indent="0">
              <a:buNone/>
            </a:pPr>
            <a:r>
              <a:rPr lang="en-US" dirty="0">
                <a:solidFill>
                  <a:schemeClr val="bg1"/>
                </a:solidFill>
              </a:rPr>
              <a:t>How precious and wonderful to consider that you cherish me constantly in your every thought! O God, your desires toward me are more than the grains of sand on every shore!”</a:t>
            </a:r>
          </a:p>
          <a:p>
            <a:endParaRPr lang="en-US" dirty="0">
              <a:solidFill>
                <a:schemeClr val="bg1"/>
              </a:solidFill>
            </a:endParaRPr>
          </a:p>
          <a:p>
            <a:r>
              <a:rPr lang="en-US" dirty="0">
                <a:solidFill>
                  <a:schemeClr val="bg1"/>
                </a:solidFill>
              </a:rPr>
              <a:t>A measurement of what you truly believe about yourself and God: “When you fully believe that you are worthy to be loved, experiences of rejection will puzzle you, and your first thought will be that something must be wrong with the person rejecting you.  When we become emotionally attached to truth, it will create a whole new emotional atmosphere in us. Our goal is to disempower emotions from being the gauge of whether something is true or not. Instead, let’s allow Holy Spirit to lead us into all truth.”  (Victorious Emotions, Wendy Backlund)</a:t>
            </a:r>
          </a:p>
          <a:p>
            <a:endParaRPr lang="en-US" dirty="0">
              <a:solidFill>
                <a:schemeClr val="bg1"/>
              </a:solidFill>
            </a:endParaRPr>
          </a:p>
        </p:txBody>
      </p:sp>
    </p:spTree>
    <p:extLst>
      <p:ext uri="{BB962C8B-B14F-4D97-AF65-F5344CB8AC3E}">
        <p14:creationId xmlns:p14="http://schemas.microsoft.com/office/powerpoint/2010/main" val="34772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5024" y="2774374"/>
            <a:ext cx="4877154" cy="3179617"/>
          </a:xfrm>
        </p:spPr>
        <p:txBody>
          <a:bodyPr vert="horz" lIns="91440" tIns="45720" rIns="91440" bIns="45720" rtlCol="0">
            <a:normAutofit lnSpcReduction="10000"/>
          </a:bodyPr>
          <a:lstStyle/>
          <a:p>
            <a:pPr algn="l"/>
            <a:r>
              <a:rPr lang="en-US" sz="2800" dirty="0">
                <a:solidFill>
                  <a:schemeClr val="bg1"/>
                </a:solidFill>
                <a:latin typeface="Baguet Script" panose="00000500000000000000" pitchFamily="2" charset="0"/>
                <a:cs typeface="Aptos Serif" panose="020B0502040204020203" pitchFamily="18" charset="0"/>
              </a:rPr>
              <a:t>To create a safe space where individuals encounter God's truth and grace, allowing them to heal, grow and walk confidently in their God-given purpose, identity and in His unwavering love. </a:t>
            </a:r>
            <a:r>
              <a:rPr lang="en-US" sz="3200" dirty="0">
                <a:solidFill>
                  <a:srgbClr val="FF0000"/>
                </a:solidFill>
                <a:latin typeface="Baguet Script" panose="00000500000000000000" pitchFamily="2" charset="0"/>
                <a:cs typeface="Aptos Serif" panose="020B0502040204020203" pitchFamily="18" charset="0"/>
              </a:rPr>
              <a:t>www.emeraldpathway.org</a:t>
            </a:r>
          </a:p>
          <a:p>
            <a:pPr algn="l"/>
            <a:endParaRPr lang="en-US" sz="2800" dirty="0">
              <a:solidFill>
                <a:schemeClr val="bg1"/>
              </a:solidFill>
              <a:latin typeface="Baguet Script" panose="00000500000000000000" pitchFamily="2" charset="0"/>
              <a:cs typeface="Aptos Serif" panose="020B0502040204020203" pitchFamily="18" charset="0"/>
            </a:endParaRPr>
          </a:p>
        </p:txBody>
      </p:sp>
      <p:pic>
        <p:nvPicPr>
          <p:cNvPr id="5" name="Picture 4" descr="A path through a forest&#10;&#10;AI-generated content may be incorrect.">
            <a:extLst>
              <a:ext uri="{FF2B5EF4-FFF2-40B4-BE49-F238E27FC236}">
                <a16:creationId xmlns:a16="http://schemas.microsoft.com/office/drawing/2014/main" id="{55471EC2-BD2D-8A10-E3EA-E857F6AB4B73}"/>
              </a:ext>
            </a:extLst>
          </p:cNvPr>
          <p:cNvPicPr>
            <a:picLocks noChangeAspect="1"/>
          </p:cNvPicPr>
          <p:nvPr/>
        </p:nvPicPr>
        <p:blipFill>
          <a:blip r:embed="rId2">
            <a:extLst>
              <a:ext uri="{28A0092B-C50C-407E-A947-70E740481C1C}">
                <a14:useLocalDpi xmlns:a14="http://schemas.microsoft.com/office/drawing/2010/main" val="0"/>
              </a:ext>
            </a:extLst>
          </a:blip>
          <a:srcRect l="20102" r="17037" b="2"/>
          <a:stretch>
            <a:fillRect/>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een and black logo">
            <a:extLst>
              <a:ext uri="{FF2B5EF4-FFF2-40B4-BE49-F238E27FC236}">
                <a16:creationId xmlns:a16="http://schemas.microsoft.com/office/drawing/2014/main" id="{8954871F-2ABF-8EF0-B907-F00C81D16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815" y="1008981"/>
            <a:ext cx="5378824" cy="1344706"/>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16B23-7856-C27A-B0E1-C1240B2AD0FF}"/>
              </a:ext>
            </a:extLst>
          </p:cNvPr>
          <p:cNvSpPr>
            <a:spLocks noGrp="1"/>
          </p:cNvSpPr>
          <p:nvPr>
            <p:ph idx="1"/>
          </p:nvPr>
        </p:nvSpPr>
        <p:spPr>
          <a:xfrm>
            <a:off x="838200" y="530578"/>
            <a:ext cx="10515600" cy="5759863"/>
          </a:xfrm>
        </p:spPr>
        <p:txBody>
          <a:bodyPr>
            <a:normAutofit lnSpcReduction="10000"/>
          </a:bodyPr>
          <a:lstStyle/>
          <a:p>
            <a:r>
              <a:rPr lang="en-US" sz="2400" dirty="0">
                <a:solidFill>
                  <a:schemeClr val="bg1"/>
                </a:solidFill>
              </a:rPr>
              <a:t>Emotions should NOT be buried or stuffed. They are not a guide not a gauge for what is true.</a:t>
            </a:r>
          </a:p>
          <a:p>
            <a:r>
              <a:rPr lang="en-US" sz="2400" dirty="0">
                <a:solidFill>
                  <a:schemeClr val="bg1"/>
                </a:solidFill>
              </a:rPr>
              <a:t>Emotions are a </a:t>
            </a:r>
            <a:r>
              <a:rPr lang="en-US" sz="2400" u="sng" dirty="0">
                <a:solidFill>
                  <a:schemeClr val="bg1"/>
                </a:solidFill>
              </a:rPr>
              <a:t>messenger</a:t>
            </a:r>
            <a:r>
              <a:rPr lang="en-US" sz="2400" dirty="0">
                <a:solidFill>
                  <a:schemeClr val="bg1"/>
                </a:solidFill>
              </a:rPr>
              <a:t> that tells us there is something we need to tend to. False beliefs or wounds will never heal if we do not tend to them. </a:t>
            </a:r>
          </a:p>
          <a:p>
            <a:r>
              <a:rPr lang="en-US" sz="2400" dirty="0">
                <a:solidFill>
                  <a:schemeClr val="bg1"/>
                </a:solidFill>
              </a:rPr>
              <a:t>Often our triggers expose our wounds and false beliefs. Then we chide ourselves for letting little things get to us rather than looking for the source of the trigger.</a:t>
            </a:r>
          </a:p>
          <a:p>
            <a:r>
              <a:rPr lang="en-US" sz="2400" dirty="0">
                <a:solidFill>
                  <a:schemeClr val="bg1"/>
                </a:solidFill>
              </a:rPr>
              <a:t>“Emotions do not validate truth; they validate what we believe. If we want to have different emotions, then we must have different beliefs that are based on God’s truth.” </a:t>
            </a:r>
          </a:p>
          <a:p>
            <a:r>
              <a:rPr lang="en-US" sz="2400" dirty="0">
                <a:solidFill>
                  <a:schemeClr val="bg1"/>
                </a:solidFill>
              </a:rPr>
              <a:t>Emotions can inform us, but they should not lead us. Emotions develop into beliefs which lead to conclusions. The reason the brain can use emotion to protect its conclusion, or belief is because most of us tend to use emotions to validate whether something is true or not.</a:t>
            </a:r>
          </a:p>
          <a:p>
            <a:r>
              <a:rPr lang="en-US" sz="2400" dirty="0">
                <a:solidFill>
                  <a:schemeClr val="bg1"/>
                </a:solidFill>
              </a:rPr>
              <a:t>“The best way to change our emotions is not by trying to get rid of them or to ignore them, but by focusing on building new, victorious ones by focusing on what the Word of God declares over us then allow ourselves to feel that truth. </a:t>
            </a:r>
          </a:p>
        </p:txBody>
      </p:sp>
    </p:spTree>
    <p:extLst>
      <p:ext uri="{BB962C8B-B14F-4D97-AF65-F5344CB8AC3E}">
        <p14:creationId xmlns:p14="http://schemas.microsoft.com/office/powerpoint/2010/main" val="205782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7547-8036-D756-8C2A-84EC1E8404AD}"/>
              </a:ext>
            </a:extLst>
          </p:cNvPr>
          <p:cNvSpPr>
            <a:spLocks noGrp="1"/>
          </p:cNvSpPr>
          <p:nvPr>
            <p:ph type="title"/>
          </p:nvPr>
        </p:nvSpPr>
        <p:spPr>
          <a:xfrm>
            <a:off x="838200" y="365125"/>
            <a:ext cx="10515600" cy="838033"/>
          </a:xfrm>
        </p:spPr>
        <p:txBody>
          <a:bodyPr/>
          <a:lstStyle/>
          <a:p>
            <a:pPr algn="ctr"/>
            <a:r>
              <a:rPr lang="en-US" dirty="0"/>
              <a:t>Creating new neuropathways.</a:t>
            </a:r>
          </a:p>
        </p:txBody>
      </p:sp>
      <p:sp>
        <p:nvSpPr>
          <p:cNvPr id="3" name="Content Placeholder 2">
            <a:extLst>
              <a:ext uri="{FF2B5EF4-FFF2-40B4-BE49-F238E27FC236}">
                <a16:creationId xmlns:a16="http://schemas.microsoft.com/office/drawing/2014/main" id="{1264F5BE-2A14-375D-EBE9-5068DC9153A6}"/>
              </a:ext>
            </a:extLst>
          </p:cNvPr>
          <p:cNvSpPr>
            <a:spLocks noGrp="1"/>
          </p:cNvSpPr>
          <p:nvPr>
            <p:ph idx="1"/>
          </p:nvPr>
        </p:nvSpPr>
        <p:spPr>
          <a:xfrm>
            <a:off x="838200" y="1472698"/>
            <a:ext cx="10515600" cy="4667250"/>
          </a:xfrm>
        </p:spPr>
        <p:txBody>
          <a:bodyPr>
            <a:normAutofit/>
          </a:bodyPr>
          <a:lstStyle/>
          <a:p>
            <a:pPr>
              <a:buFont typeface="Wingdings" panose="05000000000000000000" pitchFamily="2" charset="2"/>
              <a:buChar char="v"/>
            </a:pPr>
            <a:r>
              <a:rPr lang="en-US" sz="2400" dirty="0"/>
              <a:t> Our false beliefs have an emotional experience attached to an event which in turn creates a trigger.</a:t>
            </a:r>
          </a:p>
          <a:p>
            <a:pPr>
              <a:buFont typeface="Wingdings" panose="05000000000000000000" pitchFamily="2" charset="2"/>
              <a:buChar char="v"/>
            </a:pPr>
            <a:r>
              <a:rPr lang="en-US" sz="2400" dirty="0"/>
              <a:t> Then the mind rehearses the false belief. The mind is always looking for (and finding) evidence that the false belief it holds is a valid belief.</a:t>
            </a:r>
          </a:p>
          <a:p>
            <a:pPr marL="0" indent="0">
              <a:buNone/>
            </a:pPr>
            <a:r>
              <a:rPr lang="en-US" sz="2400" dirty="0"/>
              <a:t>Example: Your father forgets to pick you up from school and you felt abandoned and forgotten. We call God father therefore He will also forget me and abandon me.  At this point an “orphan spirit” enter into the mix and the mind picks up on every example of someone praying and not receiving what they hoped for. This thinking becomes a well worn path in your mind.</a:t>
            </a:r>
          </a:p>
          <a:p>
            <a:pPr>
              <a:buFont typeface="Wingdings" panose="05000000000000000000" pitchFamily="2" charset="2"/>
              <a:buChar char="v"/>
            </a:pPr>
            <a:r>
              <a:rPr lang="en-US" sz="2400" dirty="0"/>
              <a:t> In order to which to a new path one must, for instance, recite the core longing of safety/security enough times that your emotions inform your spirit it is true.</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420514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5C5DD-1380-F139-4117-9DC1320F1AAB}"/>
              </a:ext>
            </a:extLst>
          </p:cNvPr>
          <p:cNvSpPr>
            <a:spLocks noGrp="1"/>
          </p:cNvSpPr>
          <p:nvPr>
            <p:ph idx="1"/>
          </p:nvPr>
        </p:nvSpPr>
        <p:spPr>
          <a:xfrm>
            <a:off x="838200" y="689811"/>
            <a:ext cx="10515600" cy="5487152"/>
          </a:xfrm>
        </p:spPr>
        <p:txBody>
          <a:bodyPr/>
          <a:lstStyle/>
          <a:p>
            <a:r>
              <a:rPr lang="en-US" dirty="0"/>
              <a:t>Triggers can be stubborn boogers. They can be buried under a pathway of thought and are sometimes difficult to dig out.  It can’t just be an intellectual exercise so you may have to meet with Jesus in the way we do in prayer counseling.</a:t>
            </a:r>
          </a:p>
          <a:p>
            <a:r>
              <a:rPr lang="en-US" dirty="0"/>
              <a:t>If you find yourself unable to break away on your own, I invite you to look into: </a:t>
            </a:r>
            <a:r>
              <a:rPr lang="en-US" dirty="0">
                <a:hlinkClick r:id="rId2"/>
              </a:rPr>
              <a:t>www.emeralpathway.org</a:t>
            </a:r>
            <a:r>
              <a:rPr lang="en-US" dirty="0"/>
              <a:t> </a:t>
            </a:r>
          </a:p>
          <a:p>
            <a:r>
              <a:rPr lang="en-US" dirty="0"/>
              <a:t>There we can explore the difficult relationships and also sources of anxiety, depression, etc. including whatever clenched fist you find yourself leaning towards.</a:t>
            </a:r>
          </a:p>
          <a:p>
            <a:r>
              <a:rPr lang="en-US" dirty="0"/>
              <a:t>When it comes to difficult relationships we may find that the most difficult part is how we feel when we’re with them and the conclusions we come to when back home. Be open hearted to Holy Spirit and what she wants us </a:t>
            </a:r>
            <a:r>
              <a:rPr lang="en-US"/>
              <a:t>to understand.</a:t>
            </a:r>
            <a:endParaRPr lang="en-US" dirty="0"/>
          </a:p>
        </p:txBody>
      </p:sp>
    </p:spTree>
    <p:extLst>
      <p:ext uri="{BB962C8B-B14F-4D97-AF65-F5344CB8AC3E}">
        <p14:creationId xmlns:p14="http://schemas.microsoft.com/office/powerpoint/2010/main" val="144921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843BC-AF7F-8D41-95BF-90B9368016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CC346-8EA2-F348-0FD8-B05857EA25F2}"/>
              </a:ext>
            </a:extLst>
          </p:cNvPr>
          <p:cNvSpPr>
            <a:spLocks noGrp="1"/>
          </p:cNvSpPr>
          <p:nvPr>
            <p:ph idx="1"/>
          </p:nvPr>
        </p:nvSpPr>
        <p:spPr/>
        <p:txBody>
          <a:bodyPr>
            <a:normAutofit/>
          </a:bodyPr>
          <a:lstStyle/>
          <a:p>
            <a:r>
              <a:rPr lang="en-US" sz="5400" dirty="0"/>
              <a:t>This </a:t>
            </a:r>
            <a:r>
              <a:rPr lang="en-US" sz="5400" dirty="0" err="1"/>
              <a:t>powerpoint</a:t>
            </a:r>
            <a:r>
              <a:rPr lang="en-US" sz="5400" dirty="0"/>
              <a:t> presentation contains quotes covered by copyright laws and is for personal use only and not to be copied or distributed.</a:t>
            </a:r>
          </a:p>
        </p:txBody>
      </p:sp>
    </p:spTree>
    <p:extLst>
      <p:ext uri="{BB962C8B-B14F-4D97-AF65-F5344CB8AC3E}">
        <p14:creationId xmlns:p14="http://schemas.microsoft.com/office/powerpoint/2010/main" val="142817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5F8DA7-8CE9-9F19-A6DB-F3DD06BA0DF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67" r="7867"/>
          <a:stretch/>
        </p:blipFill>
        <p:spPr>
          <a:xfrm>
            <a:off x="5107841" y="502342"/>
            <a:ext cx="6684766" cy="5540479"/>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8A451E-822E-06F4-9766-F62275CFB70F}"/>
              </a:ext>
            </a:extLst>
          </p:cNvPr>
          <p:cNvSpPr>
            <a:spLocks noGrp="1"/>
          </p:cNvSpPr>
          <p:nvPr>
            <p:ph type="title"/>
          </p:nvPr>
        </p:nvSpPr>
        <p:spPr>
          <a:xfrm>
            <a:off x="642763" y="1044582"/>
            <a:ext cx="4023360" cy="1480633"/>
          </a:xfrm>
        </p:spPr>
        <p:txBody>
          <a:bodyPr vert="horz" lIns="91440" tIns="45720" rIns="91440" bIns="45720" rtlCol="0" anchor="b">
            <a:normAutofit/>
          </a:bodyPr>
          <a:lstStyle/>
          <a:p>
            <a:r>
              <a:rPr lang="en-US" sz="4800" dirty="0">
                <a:solidFill>
                  <a:schemeClr val="bg1"/>
                </a:solidFill>
              </a:rPr>
              <a:t>Difficult Relationships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6F9A4C-1DF9-C0D3-DE23-FA68325C2880}"/>
              </a:ext>
            </a:extLst>
          </p:cNvPr>
          <p:cNvSpPr txBox="1"/>
          <p:nvPr/>
        </p:nvSpPr>
        <p:spPr>
          <a:xfrm>
            <a:off x="420251" y="2631331"/>
            <a:ext cx="4245872"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What makes them difficult?</a:t>
            </a:r>
          </a:p>
          <a:p>
            <a:pPr marL="342900" indent="-342900">
              <a:buFont typeface="Arial" panose="020B0604020202020204" pitchFamily="34" charset="0"/>
              <a:buChar char="•"/>
            </a:pPr>
            <a:r>
              <a:rPr lang="en-US" sz="2400" dirty="0">
                <a:solidFill>
                  <a:schemeClr val="bg1"/>
                </a:solidFill>
              </a:rPr>
              <a:t>Why is an encounter so difficult to get past?</a:t>
            </a:r>
          </a:p>
          <a:p>
            <a:pPr marL="342900" indent="-342900">
              <a:buFont typeface="Arial" panose="020B0604020202020204" pitchFamily="34" charset="0"/>
              <a:buChar char="•"/>
            </a:pPr>
            <a:r>
              <a:rPr lang="en-US" sz="2400" dirty="0">
                <a:solidFill>
                  <a:schemeClr val="bg1"/>
                </a:solidFill>
              </a:rPr>
              <a:t>What is my part in making a relationship difficult.</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06857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5208-6903-B7C3-A739-AA26B335FE68}"/>
              </a:ext>
            </a:extLst>
          </p:cNvPr>
          <p:cNvSpPr>
            <a:spLocks noGrp="1"/>
          </p:cNvSpPr>
          <p:nvPr>
            <p:ph type="title"/>
          </p:nvPr>
        </p:nvSpPr>
        <p:spPr/>
        <p:txBody>
          <a:bodyPr/>
          <a:lstStyle/>
          <a:p>
            <a:r>
              <a:rPr lang="en-US" dirty="0"/>
              <a:t>1 John 4:18&amp;19</a:t>
            </a:r>
          </a:p>
        </p:txBody>
      </p:sp>
      <p:sp>
        <p:nvSpPr>
          <p:cNvPr id="3" name="Content Placeholder 2">
            <a:extLst>
              <a:ext uri="{FF2B5EF4-FFF2-40B4-BE49-F238E27FC236}">
                <a16:creationId xmlns:a16="http://schemas.microsoft.com/office/drawing/2014/main" id="{B5BE9FB9-D41E-3BAD-1E0F-55F04A1801AE}"/>
              </a:ext>
            </a:extLst>
          </p:cNvPr>
          <p:cNvSpPr>
            <a:spLocks noGrp="1"/>
          </p:cNvSpPr>
          <p:nvPr>
            <p:ph idx="1"/>
          </p:nvPr>
        </p:nvSpPr>
        <p:spPr>
          <a:xfrm>
            <a:off x="838200" y="1344706"/>
            <a:ext cx="10515600" cy="4832257"/>
          </a:xfrm>
        </p:spPr>
        <p:txBody>
          <a:bodyPr>
            <a:normAutofit/>
          </a:bodyPr>
          <a:lstStyle/>
          <a:p>
            <a:r>
              <a:rPr lang="en-US" dirty="0"/>
              <a:t>18. Love never brings fear, for fear is always related to punishment. But love’s perfection drives the fear of punishment far from our hearts. Whoever walks constantly afraid of punishment has not reached love’s perfection.</a:t>
            </a:r>
          </a:p>
          <a:p>
            <a:r>
              <a:rPr lang="en-US" dirty="0"/>
              <a:t>19. Our love for others is our grateful response to the love God first demonstrated to us.</a:t>
            </a:r>
          </a:p>
          <a:p>
            <a:pPr>
              <a:buFont typeface="Wingdings" panose="05000000000000000000" pitchFamily="2" charset="2"/>
              <a:buChar char="v"/>
            </a:pPr>
            <a:r>
              <a:rPr lang="en-US" dirty="0"/>
              <a:t> None of us were raised by perfect parents and no matter how much we tried WE were not perfect parents. </a:t>
            </a:r>
          </a:p>
          <a:p>
            <a:pPr>
              <a:buFont typeface="Wingdings" panose="05000000000000000000" pitchFamily="2" charset="2"/>
              <a:buChar char="v"/>
            </a:pPr>
            <a:r>
              <a:rPr lang="en-US" dirty="0"/>
              <a:t> We look to people to meet our emotional needs. God created core longings within us to draw us to HIM because He is the only one who can meet those needs.</a:t>
            </a:r>
          </a:p>
        </p:txBody>
      </p:sp>
    </p:spTree>
    <p:extLst>
      <p:ext uri="{BB962C8B-B14F-4D97-AF65-F5344CB8AC3E}">
        <p14:creationId xmlns:p14="http://schemas.microsoft.com/office/powerpoint/2010/main" val="197883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E6C4-AA01-4E9C-9DE6-187A51BC9460}"/>
              </a:ext>
            </a:extLst>
          </p:cNvPr>
          <p:cNvSpPr>
            <a:spLocks noGrp="1"/>
          </p:cNvSpPr>
          <p:nvPr>
            <p:ph type="title"/>
          </p:nvPr>
        </p:nvSpPr>
        <p:spPr/>
        <p:txBody>
          <a:bodyPr/>
          <a:lstStyle/>
          <a:p>
            <a:r>
              <a:rPr lang="en-US" dirty="0"/>
              <a:t>What makes a relationship complicated? </a:t>
            </a:r>
          </a:p>
        </p:txBody>
      </p:sp>
      <p:sp>
        <p:nvSpPr>
          <p:cNvPr id="3" name="Content Placeholder 2">
            <a:extLst>
              <a:ext uri="{FF2B5EF4-FFF2-40B4-BE49-F238E27FC236}">
                <a16:creationId xmlns:a16="http://schemas.microsoft.com/office/drawing/2014/main" id="{F0A9C823-DF18-CE6A-6E1D-773CC47DACE7}"/>
              </a:ext>
            </a:extLst>
          </p:cNvPr>
          <p:cNvSpPr>
            <a:spLocks noGrp="1"/>
          </p:cNvSpPr>
          <p:nvPr>
            <p:ph idx="1"/>
          </p:nvPr>
        </p:nvSpPr>
        <p:spPr>
          <a:xfrm>
            <a:off x="838200" y="1825625"/>
            <a:ext cx="5645727" cy="4351338"/>
          </a:xfrm>
        </p:spPr>
        <p:txBody>
          <a:bodyPr/>
          <a:lstStyle/>
          <a:p>
            <a:pPr marL="0" indent="0">
              <a:buNone/>
            </a:pPr>
            <a:r>
              <a:rPr lang="en-US" dirty="0"/>
              <a:t>Introduction to our 6 Core Longings authored by Dr. Anne Halley</a:t>
            </a:r>
          </a:p>
          <a:p>
            <a:pPr>
              <a:buFont typeface="Wingdings" panose="05000000000000000000" pitchFamily="2" charset="2"/>
              <a:buChar char="v"/>
            </a:pPr>
            <a:r>
              <a:rPr lang="en-US" dirty="0"/>
              <a:t> Significance</a:t>
            </a:r>
          </a:p>
          <a:p>
            <a:pPr>
              <a:buFont typeface="Wingdings" panose="05000000000000000000" pitchFamily="2" charset="2"/>
              <a:buChar char="v"/>
            </a:pPr>
            <a:r>
              <a:rPr lang="en-US" dirty="0"/>
              <a:t>Purpose</a:t>
            </a:r>
          </a:p>
          <a:p>
            <a:pPr>
              <a:buFont typeface="Wingdings" panose="05000000000000000000" pitchFamily="2" charset="2"/>
              <a:buChar char="v"/>
            </a:pPr>
            <a:r>
              <a:rPr lang="en-US" dirty="0"/>
              <a:t>Understanding</a:t>
            </a:r>
          </a:p>
          <a:p>
            <a:pPr>
              <a:buFont typeface="Wingdings" panose="05000000000000000000" pitchFamily="2" charset="2"/>
              <a:buChar char="v"/>
            </a:pPr>
            <a:r>
              <a:rPr lang="en-US" dirty="0"/>
              <a:t>Security</a:t>
            </a:r>
          </a:p>
          <a:p>
            <a:pPr>
              <a:buFont typeface="Wingdings" panose="05000000000000000000" pitchFamily="2" charset="2"/>
              <a:buChar char="v"/>
            </a:pPr>
            <a:r>
              <a:rPr lang="en-US" dirty="0"/>
              <a:t>Love</a:t>
            </a:r>
          </a:p>
          <a:p>
            <a:pPr>
              <a:buFont typeface="Wingdings" panose="05000000000000000000" pitchFamily="2" charset="2"/>
              <a:buChar char="v"/>
            </a:pPr>
            <a:r>
              <a:rPr lang="en-US" dirty="0"/>
              <a:t>Belonging</a:t>
            </a:r>
          </a:p>
          <a:p>
            <a:endParaRPr lang="en-US" dirty="0"/>
          </a:p>
          <a:p>
            <a:endParaRPr lang="en-US" dirty="0"/>
          </a:p>
        </p:txBody>
      </p:sp>
      <p:pic>
        <p:nvPicPr>
          <p:cNvPr id="6" name="Picture 5" descr="A hand with words on it&#10;&#10;AI-generated content may be incorrect.">
            <a:extLst>
              <a:ext uri="{FF2B5EF4-FFF2-40B4-BE49-F238E27FC236}">
                <a16:creationId xmlns:a16="http://schemas.microsoft.com/office/drawing/2014/main" id="{00BE1148-A581-5A74-E7CA-ADA3ACE25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2311" y="1462117"/>
            <a:ext cx="3832203" cy="4873885"/>
          </a:xfrm>
          <a:prstGeom prst="rect">
            <a:avLst/>
          </a:prstGeom>
        </p:spPr>
      </p:pic>
    </p:spTree>
    <p:extLst>
      <p:ext uri="{BB962C8B-B14F-4D97-AF65-F5344CB8AC3E}">
        <p14:creationId xmlns:p14="http://schemas.microsoft.com/office/powerpoint/2010/main" val="420352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4FB4-49BD-F783-6A32-2873299886B7}"/>
              </a:ext>
            </a:extLst>
          </p:cNvPr>
          <p:cNvSpPr>
            <a:spLocks noGrp="1"/>
          </p:cNvSpPr>
          <p:nvPr>
            <p:ph type="title"/>
          </p:nvPr>
        </p:nvSpPr>
        <p:spPr/>
        <p:txBody>
          <a:bodyPr/>
          <a:lstStyle/>
          <a:p>
            <a:r>
              <a:rPr lang="en-US" dirty="0">
                <a:solidFill>
                  <a:schemeClr val="bg1"/>
                </a:solidFill>
              </a:rPr>
              <a:t>Significance</a:t>
            </a:r>
          </a:p>
        </p:txBody>
      </p:sp>
      <p:sp>
        <p:nvSpPr>
          <p:cNvPr id="3" name="Content Placeholder 2">
            <a:extLst>
              <a:ext uri="{FF2B5EF4-FFF2-40B4-BE49-F238E27FC236}">
                <a16:creationId xmlns:a16="http://schemas.microsoft.com/office/drawing/2014/main" id="{F72AD13E-4D46-D16B-F572-3C3546467472}"/>
              </a:ext>
            </a:extLst>
          </p:cNvPr>
          <p:cNvSpPr>
            <a:spLocks noGrp="1"/>
          </p:cNvSpPr>
          <p:nvPr>
            <p:ph idx="1"/>
          </p:nvPr>
        </p:nvSpPr>
        <p:spPr/>
        <p:txBody>
          <a:bodyPr/>
          <a:lstStyle/>
          <a:p>
            <a:r>
              <a:rPr lang="en-US" b="1" dirty="0">
                <a:solidFill>
                  <a:schemeClr val="bg1"/>
                </a:solidFill>
              </a:rPr>
              <a:t>Significance</a:t>
            </a:r>
            <a:r>
              <a:rPr lang="en-US" dirty="0">
                <a:solidFill>
                  <a:schemeClr val="bg1"/>
                </a:solidFill>
              </a:rPr>
              <a:t>: The freedom that comes from being delighted in and important because of being who I am. I do nothing to earn this; it is how I feel while I’m with you. Significance is solely connected to the reality that God designed me and assigned worth to my existence. I am significant simply because I am a child of God. Our true significance is found in God, being created by God, and then God assigning worth to me. It is not defined by me or by others. Only God is allowed to define me, not even me!</a:t>
            </a:r>
            <a:endParaRPr lang="en-US" dirty="0"/>
          </a:p>
        </p:txBody>
      </p:sp>
    </p:spTree>
    <p:extLst>
      <p:ext uri="{BB962C8B-B14F-4D97-AF65-F5344CB8AC3E}">
        <p14:creationId xmlns:p14="http://schemas.microsoft.com/office/powerpoint/2010/main" val="217418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860F-74A3-023F-76AE-BDD16230DAB7}"/>
              </a:ext>
            </a:extLst>
          </p:cNvPr>
          <p:cNvSpPr>
            <a:spLocks noGrp="1"/>
          </p:cNvSpPr>
          <p:nvPr>
            <p:ph type="title"/>
          </p:nvPr>
        </p:nvSpPr>
        <p:spPr/>
        <p:txBody>
          <a:bodyPr/>
          <a:lstStyle/>
          <a:p>
            <a:pPr algn="ctr"/>
            <a:r>
              <a:rPr lang="en-US" dirty="0" err="1">
                <a:solidFill>
                  <a:schemeClr val="bg1"/>
                </a:solidFill>
              </a:rPr>
              <a:t>Purpose</a:t>
            </a:r>
            <a:r>
              <a:rPr lang="en-US" dirty="0" err="1"/>
              <a:t>r</a:t>
            </a:r>
            <a:endParaRPr lang="en-US" dirty="0"/>
          </a:p>
        </p:txBody>
      </p:sp>
      <p:sp>
        <p:nvSpPr>
          <p:cNvPr id="3" name="Content Placeholder 2">
            <a:extLst>
              <a:ext uri="{FF2B5EF4-FFF2-40B4-BE49-F238E27FC236}">
                <a16:creationId xmlns:a16="http://schemas.microsoft.com/office/drawing/2014/main" id="{989A5B89-3AC4-58DB-5AF9-EE90B7A44136}"/>
              </a:ext>
            </a:extLst>
          </p:cNvPr>
          <p:cNvSpPr>
            <a:spLocks noGrp="1"/>
          </p:cNvSpPr>
          <p:nvPr>
            <p:ph idx="1"/>
          </p:nvPr>
        </p:nvSpPr>
        <p:spPr>
          <a:xfrm>
            <a:off x="838200" y="1559859"/>
            <a:ext cx="10515600" cy="4482353"/>
          </a:xfrm>
        </p:spPr>
        <p:txBody>
          <a:bodyPr>
            <a:normAutofit/>
          </a:bodyPr>
          <a:lstStyle/>
          <a:p>
            <a:r>
              <a:rPr lang="en-US" sz="2400" b="1" dirty="0">
                <a:solidFill>
                  <a:schemeClr val="bg1"/>
                </a:solidFill>
              </a:rPr>
              <a:t>Purpose:</a:t>
            </a:r>
            <a:r>
              <a:rPr lang="en-US" sz="2400" dirty="0">
                <a:solidFill>
                  <a:schemeClr val="bg1"/>
                </a:solidFill>
              </a:rPr>
              <a:t>  Purpose is about having a relationship with God and others, experiencing their love for me and responding to their love. We long for purpose. It is the feeling of knowing we are important to another. We want to know where we can put our oar in the water and make contributions that matter to the larger whole. We want to find our unique fit in the larger story going on around us. There will never be another me, and no one can love God or the others in my life in exactly the way I can. My love is purposeful and God’s love for me is my purpose. My gifts and talents are simply part of my design in being made in the image of God. My purpose is NOT informed by what I am good at or what I can do in this world, other or “for God”. </a:t>
            </a:r>
          </a:p>
          <a:p>
            <a:pPr>
              <a:buFont typeface="Wingdings" panose="05000000000000000000" pitchFamily="2" charset="2"/>
              <a:buChar char="v"/>
            </a:pPr>
            <a:r>
              <a:rPr lang="en-US" sz="2400" dirty="0">
                <a:solidFill>
                  <a:schemeClr val="bg1"/>
                </a:solidFill>
              </a:rPr>
              <a:t> While we enjoy putting our “oar in the water”  our purpose is to love God and to be loved by HIM! </a:t>
            </a:r>
          </a:p>
          <a:p>
            <a:pP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95788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7F31-B3F9-F482-2D3E-3FE92235B26A}"/>
              </a:ext>
            </a:extLst>
          </p:cNvPr>
          <p:cNvSpPr>
            <a:spLocks noGrp="1"/>
          </p:cNvSpPr>
          <p:nvPr>
            <p:ph type="title"/>
          </p:nvPr>
        </p:nvSpPr>
        <p:spPr/>
        <p:txBody>
          <a:bodyPr/>
          <a:lstStyle/>
          <a:p>
            <a:pPr algn="ctr"/>
            <a:r>
              <a:rPr lang="en-US" dirty="0">
                <a:solidFill>
                  <a:schemeClr val="bg1"/>
                </a:solidFill>
              </a:rPr>
              <a:t>Understanding</a:t>
            </a:r>
          </a:p>
        </p:txBody>
      </p:sp>
      <p:sp>
        <p:nvSpPr>
          <p:cNvPr id="3" name="Content Placeholder 2">
            <a:extLst>
              <a:ext uri="{FF2B5EF4-FFF2-40B4-BE49-F238E27FC236}">
                <a16:creationId xmlns:a16="http://schemas.microsoft.com/office/drawing/2014/main" id="{C85E9BFB-FBD4-EFAB-6417-908B6E1D4D53}"/>
              </a:ext>
            </a:extLst>
          </p:cNvPr>
          <p:cNvSpPr>
            <a:spLocks noGrp="1"/>
          </p:cNvSpPr>
          <p:nvPr>
            <p:ph idx="1"/>
          </p:nvPr>
        </p:nvSpPr>
        <p:spPr>
          <a:xfrm>
            <a:off x="838200" y="1434353"/>
            <a:ext cx="10515600" cy="4742610"/>
          </a:xfrm>
        </p:spPr>
        <p:txBody>
          <a:bodyPr>
            <a:normAutofit lnSpcReduction="10000"/>
          </a:bodyPr>
          <a:lstStyle/>
          <a:p>
            <a:r>
              <a:rPr lang="en-US" b="1" dirty="0">
                <a:solidFill>
                  <a:schemeClr val="bg1"/>
                </a:solidFill>
              </a:rPr>
              <a:t>Understanding:</a:t>
            </a:r>
            <a:r>
              <a:rPr lang="en-US" dirty="0">
                <a:solidFill>
                  <a:schemeClr val="bg1"/>
                </a:solidFill>
              </a:rPr>
              <a:t> We want to be seen, known, and understood in our uniqueness. We want our inner experiences and feelings, our drives, our dreams, our desires, our hopes, our gifts, talents, and potential to be understood. We also need to be understood in our pain, confusion, and brokenness. We need another to lovingly explore and understand, along with us, what is beneath the surface of our lives. God understands my thoughts and feelings as well as deeply hidden motives and defenses.  </a:t>
            </a:r>
          </a:p>
          <a:p>
            <a:pPr>
              <a:buFont typeface="Wingdings" panose="05000000000000000000" pitchFamily="2" charset="2"/>
              <a:buChar char="v"/>
            </a:pPr>
            <a:r>
              <a:rPr lang="en-US" dirty="0">
                <a:solidFill>
                  <a:schemeClr val="bg1"/>
                </a:solidFill>
              </a:rPr>
              <a:t> Refer back to 1 John 4:19 “Our love for others is our grateful response to the love God first demonstrated to us.”</a:t>
            </a:r>
          </a:p>
          <a:p>
            <a:pPr>
              <a:buFont typeface="Wingdings" panose="05000000000000000000" pitchFamily="2" charset="2"/>
              <a:buChar char="v"/>
            </a:pPr>
            <a:r>
              <a:rPr lang="en-US" dirty="0">
                <a:solidFill>
                  <a:schemeClr val="bg1"/>
                </a:solidFill>
              </a:rPr>
              <a:t> If wounded in community we must be healed in community and yet only God completely understands me.</a:t>
            </a:r>
          </a:p>
          <a:p>
            <a:endParaRPr lang="en-US" dirty="0"/>
          </a:p>
        </p:txBody>
      </p:sp>
    </p:spTree>
    <p:extLst>
      <p:ext uri="{BB962C8B-B14F-4D97-AF65-F5344CB8AC3E}">
        <p14:creationId xmlns:p14="http://schemas.microsoft.com/office/powerpoint/2010/main" val="153767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EA2B-37EA-1570-608B-297672B1D792}"/>
              </a:ext>
            </a:extLst>
          </p:cNvPr>
          <p:cNvSpPr>
            <a:spLocks noGrp="1"/>
          </p:cNvSpPr>
          <p:nvPr>
            <p:ph type="title"/>
          </p:nvPr>
        </p:nvSpPr>
        <p:spPr/>
        <p:txBody>
          <a:bodyPr/>
          <a:lstStyle/>
          <a:p>
            <a:pPr algn="ctr"/>
            <a:r>
              <a:rPr lang="en-US" dirty="0">
                <a:solidFill>
                  <a:schemeClr val="bg1"/>
                </a:solidFill>
              </a:rPr>
              <a:t>Security</a:t>
            </a:r>
          </a:p>
        </p:txBody>
      </p:sp>
      <p:sp>
        <p:nvSpPr>
          <p:cNvPr id="3" name="Content Placeholder 2">
            <a:extLst>
              <a:ext uri="{FF2B5EF4-FFF2-40B4-BE49-F238E27FC236}">
                <a16:creationId xmlns:a16="http://schemas.microsoft.com/office/drawing/2014/main" id="{139C1339-5E06-F3F3-FF84-7E34A8FD655D}"/>
              </a:ext>
            </a:extLst>
          </p:cNvPr>
          <p:cNvSpPr>
            <a:spLocks noGrp="1"/>
          </p:cNvSpPr>
          <p:nvPr>
            <p:ph idx="1"/>
          </p:nvPr>
        </p:nvSpPr>
        <p:spPr/>
        <p:txBody>
          <a:bodyPr/>
          <a:lstStyle/>
          <a:p>
            <a:r>
              <a:rPr lang="en-US" b="1" dirty="0">
                <a:solidFill>
                  <a:schemeClr val="bg1"/>
                </a:solidFill>
              </a:rPr>
              <a:t>Safety/Security</a:t>
            </a:r>
            <a:r>
              <a:rPr lang="en-US" dirty="0">
                <a:solidFill>
                  <a:schemeClr val="bg1"/>
                </a:solidFill>
              </a:rPr>
              <a:t>: We need more than physical safety; we need emotional safety. We need the safety to grow and learn over time, making mistakes along the way. We need safety that allows fragile, hidden, or unexplored parts to be uncovered without fear of punishment, ridicule, or judgment. It is the felt confidence that I do not have to hide or feel shame and that my needs are important and will be met. Being taken into HIs shelter gives me confidence I will not be left, abandoned, hurt or forgotten.</a:t>
            </a:r>
          </a:p>
          <a:p>
            <a:pPr>
              <a:buFont typeface="Wingdings" panose="05000000000000000000" pitchFamily="2" charset="2"/>
              <a:buChar char="v"/>
            </a:pPr>
            <a:r>
              <a:rPr lang="en-US" dirty="0">
                <a:solidFill>
                  <a:schemeClr val="bg1"/>
                </a:solidFill>
              </a:rPr>
              <a:t> When we find this in God we are now free to be a safe place for others.</a:t>
            </a:r>
          </a:p>
          <a:p>
            <a:endParaRPr lang="en-US" dirty="0"/>
          </a:p>
        </p:txBody>
      </p:sp>
    </p:spTree>
    <p:extLst>
      <p:ext uri="{BB962C8B-B14F-4D97-AF65-F5344CB8AC3E}">
        <p14:creationId xmlns:p14="http://schemas.microsoft.com/office/powerpoint/2010/main" val="3241281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5722</TotalTime>
  <Words>2688</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Baguet Script</vt:lpstr>
      <vt:lpstr>Brush Script MT</vt:lpstr>
      <vt:lpstr>Calibri</vt:lpstr>
      <vt:lpstr>Wingdings</vt:lpstr>
      <vt:lpstr>office theme</vt:lpstr>
      <vt:lpstr>PowerPoint Presentation</vt:lpstr>
      <vt:lpstr>PowerPoint Presentation</vt:lpstr>
      <vt:lpstr>Difficult Relationships</vt:lpstr>
      <vt:lpstr>1 John 4:18&amp;19</vt:lpstr>
      <vt:lpstr>What makes a relationship complicated? </vt:lpstr>
      <vt:lpstr>Significance</vt:lpstr>
      <vt:lpstr>Purposer</vt:lpstr>
      <vt:lpstr>Understanding</vt:lpstr>
      <vt:lpstr>Security</vt:lpstr>
      <vt:lpstr>Love</vt:lpstr>
      <vt:lpstr>Belonging</vt:lpstr>
      <vt:lpstr>PowerPoint Presentation</vt:lpstr>
      <vt:lpstr>What is my part in making it difficult.</vt:lpstr>
      <vt:lpstr>Clenched Fist</vt:lpstr>
      <vt:lpstr>PowerPoint Presentation</vt:lpstr>
      <vt:lpstr>Open Hands</vt:lpstr>
      <vt:lpstr>PowerPoint Presentation</vt:lpstr>
      <vt:lpstr>PowerPoint Presentation</vt:lpstr>
      <vt:lpstr>PowerPoint Presentation</vt:lpstr>
      <vt:lpstr>PowerPoint Presentation</vt:lpstr>
      <vt:lpstr>Creating new neuropathways.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Fennig</dc:creator>
  <cp:lastModifiedBy>Terry Fennig</cp:lastModifiedBy>
  <cp:revision>28</cp:revision>
  <dcterms:created xsi:type="dcterms:W3CDTF">2025-09-24T13:15:30Z</dcterms:created>
  <dcterms:modified xsi:type="dcterms:W3CDTF">2025-11-03T15:10:24Z</dcterms:modified>
</cp:coreProperties>
</file>